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7"/>
  </p:notesMasterIdLst>
  <p:sldIdLst>
    <p:sldId id="334" r:id="rId2"/>
    <p:sldId id="335" r:id="rId3"/>
    <p:sldId id="342" r:id="rId4"/>
    <p:sldId id="299" r:id="rId5"/>
    <p:sldId id="344" r:id="rId6"/>
    <p:sldId id="336" r:id="rId7"/>
    <p:sldId id="345" r:id="rId8"/>
    <p:sldId id="346" r:id="rId9"/>
    <p:sldId id="303" r:id="rId10"/>
    <p:sldId id="315" r:id="rId11"/>
    <p:sldId id="318" r:id="rId12"/>
    <p:sldId id="348" r:id="rId13"/>
    <p:sldId id="320" r:id="rId14"/>
    <p:sldId id="321" r:id="rId15"/>
    <p:sldId id="322" r:id="rId16"/>
    <p:sldId id="324" r:id="rId17"/>
    <p:sldId id="325" r:id="rId18"/>
    <p:sldId id="326" r:id="rId19"/>
    <p:sldId id="349" r:id="rId20"/>
    <p:sldId id="350" r:id="rId21"/>
    <p:sldId id="351" r:id="rId22"/>
    <p:sldId id="352" r:id="rId23"/>
    <p:sldId id="353" r:id="rId24"/>
    <p:sldId id="354" r:id="rId25"/>
    <p:sldId id="35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1344" userDrawn="1">
          <p15:clr>
            <a:srgbClr val="A4A3A4"/>
          </p15:clr>
        </p15:guide>
        <p15:guide id="7" pos="960" userDrawn="1">
          <p15:clr>
            <a:srgbClr val="A4A3A4"/>
          </p15:clr>
        </p15:guide>
        <p15:guide id="8" pos="6720" userDrawn="1">
          <p15:clr>
            <a:srgbClr val="A4A3A4"/>
          </p15:clr>
        </p15:guide>
        <p15:guide id="9" orient="horz" pos="3672" userDrawn="1">
          <p15:clr>
            <a:srgbClr val="A4A3A4"/>
          </p15:clr>
        </p15:guide>
        <p15:guide id="10" orient="horz" pos="39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Anne Folan" initials="AF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13773"/>
    <a:srgbClr val="60919F"/>
    <a:srgbClr val="F6F6F6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0244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-320" y="-328"/>
      </p:cViewPr>
      <p:guideLst>
        <p:guide orient="horz" pos="2160"/>
        <p:guide orient="horz" pos="912"/>
        <p:guide orient="horz" pos="1344"/>
        <p:guide orient="horz" pos="3672"/>
        <p:guide orient="horz" pos="3988"/>
        <p:guide pos="3840"/>
        <p:guide pos="384"/>
        <p:guide pos="7296"/>
        <p:guide pos="960"/>
        <p:guide pos="67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Pt>
            <c:idx val="2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tint val="95000"/>
                      <a:shade val="70000"/>
                      <a:satMod val="15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tint val="95000"/>
                      <a:shade val="70000"/>
                      <a:satMod val="15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Lbls>
            <c:dLbl>
              <c:idx val="0"/>
              <c:layout>
                <c:manualLayout>
                  <c:x val="-0.00564202156695915"/>
                  <c:y val="-0.267826862987881"/>
                </c:manualLayout>
              </c:layout>
              <c:tx>
                <c:rich>
                  <a:bodyPr/>
                  <a:lstStyle/>
                  <a:p>
                    <a:r>
                      <a:rPr lang="mr-IN" dirty="0" smtClean="0"/>
                      <a:t>4.7%</a:t>
                    </a:r>
                    <a:endParaRPr lang="mr-IN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125147715392148"/>
                  <c:y val="-0.12297181650702"/>
                </c:manualLayout>
              </c:layout>
              <c:tx>
                <c:rich>
                  <a:bodyPr/>
                  <a:lstStyle/>
                  <a:p>
                    <a:r>
                      <a:rPr lang="mr-IN" dirty="0" smtClean="0"/>
                      <a:t>2.5%</a:t>
                    </a:r>
                    <a:endParaRPr lang="mr-IN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192717653349292"/>
                  <c:y val="-0.308894377255377"/>
                </c:manualLayout>
              </c:layout>
              <c:tx>
                <c:rich>
                  <a:bodyPr/>
                  <a:lstStyle/>
                  <a:p>
                    <a:r>
                      <a:rPr lang="mr-IN" dirty="0" smtClean="0"/>
                      <a:t>5.2%</a:t>
                    </a:r>
                    <a:endParaRPr lang="mr-IN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0480633841509319"/>
                  <c:y val="-0.223018270873113"/>
                </c:manualLayout>
              </c:layout>
              <c:tx>
                <c:rich>
                  <a:bodyPr/>
                  <a:lstStyle/>
                  <a:p>
                    <a:r>
                      <a:rPr lang="mr-IN" dirty="0" smtClean="0"/>
                      <a:t>4.1%</a:t>
                    </a:r>
                    <a:endParaRPr lang="mr-IN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520083764882291"/>
                  <c:y val="-0.246755701257801"/>
                </c:manualLayout>
              </c:layout>
              <c:tx>
                <c:rich>
                  <a:bodyPr/>
                  <a:lstStyle/>
                  <a:p>
                    <a:r>
                      <a:rPr lang="mr-IN" smtClean="0"/>
                      <a:t>4.3%</a:t>
                    </a:r>
                    <a:endParaRPr lang="mr-IN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2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Pak</c:v>
                </c:pt>
                <c:pt idx="1">
                  <c:v>Balochistan</c:v>
                </c:pt>
                <c:pt idx="2">
                  <c:v>KPK</c:v>
                </c:pt>
                <c:pt idx="3">
                  <c:v>Punjab</c:v>
                </c:pt>
                <c:pt idx="4">
                  <c:v>Sindh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0.047</c:v>
                </c:pt>
                <c:pt idx="1">
                  <c:v>0.025</c:v>
                </c:pt>
                <c:pt idx="2">
                  <c:v>0.052</c:v>
                </c:pt>
                <c:pt idx="3">
                  <c:v>0.041</c:v>
                </c:pt>
                <c:pt idx="4">
                  <c:v>0.043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Pak</c:v>
                </c:pt>
                <c:pt idx="1">
                  <c:v>Balochistan</c:v>
                </c:pt>
                <c:pt idx="2">
                  <c:v>KPK</c:v>
                </c:pt>
                <c:pt idx="3">
                  <c:v>Punjab</c:v>
                </c:pt>
                <c:pt idx="4">
                  <c:v>Sindh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Pak</c:v>
                </c:pt>
                <c:pt idx="1">
                  <c:v>Balochistan</c:v>
                </c:pt>
                <c:pt idx="2">
                  <c:v>KPK</c:v>
                </c:pt>
                <c:pt idx="3">
                  <c:v>Punjab</c:v>
                </c:pt>
                <c:pt idx="4">
                  <c:v>Sindh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14"/>
        <c:overlap val="100"/>
        <c:axId val="456242968"/>
        <c:axId val="291665640"/>
      </c:barChart>
      <c:catAx>
        <c:axId val="456242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665640"/>
        <c:crosses val="autoZero"/>
        <c:auto val="1"/>
        <c:lblAlgn val="ctr"/>
        <c:lblOffset val="100"/>
      </c:catAx>
      <c:valAx>
        <c:axId val="291665640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456242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137252499700098"/>
          <c:y val="0.206515495200094"/>
          <c:w val="0.97254950005998"/>
          <c:h val="0.739767312060861"/>
        </c:manualLayout>
      </c:layout>
      <c:barChart>
        <c:barDir val="col"/>
        <c:grouping val="clustered"/>
        <c:dLbls>
          <c:showVal val="1"/>
        </c:dLbls>
        <c:gapWidth val="444"/>
        <c:overlap val="-90"/>
        <c:axId val="474288888"/>
        <c:axId val="229912568"/>
      </c:barChart>
      <c:catAx>
        <c:axId val="474288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12568"/>
        <c:crosses val="autoZero"/>
        <c:auto val="1"/>
        <c:lblAlgn val="ctr"/>
        <c:lblOffset val="100"/>
      </c:catAx>
      <c:valAx>
        <c:axId val="229912568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4742888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214591730783691"/>
          <c:y val="0.0385344582314247"/>
          <c:w val="0.953505124996867"/>
          <c:h val="0.8319505507906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tint val="95000"/>
                      <a:shade val="70000"/>
                      <a:satMod val="15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Lbls>
            <c:dLbl>
              <c:idx val="0"/>
              <c:layout>
                <c:manualLayout>
                  <c:x val="-0.00927320709594588"/>
                  <c:y val="-0.128026594611198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761326215073405"/>
                  <c:y val="-0.28961294459043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154003276670411"/>
                  <c:y val="-0.194892398768858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136231955074279"/>
                  <c:y val="-0.20242610708378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Balochistan</c:v>
                </c:pt>
                <c:pt idx="1">
                  <c:v>KPK</c:v>
                </c:pt>
                <c:pt idx="2">
                  <c:v>Punjab</c:v>
                </c:pt>
                <c:pt idx="3">
                  <c:v>Sindh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0.44</c:v>
                </c:pt>
                <c:pt idx="1">
                  <c:v>0.72</c:v>
                </c:pt>
                <c:pt idx="2">
                  <c:v>0.51</c:v>
                </c:pt>
                <c:pt idx="3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Balochistan</c:v>
                </c:pt>
                <c:pt idx="1">
                  <c:v>KPK</c:v>
                </c:pt>
                <c:pt idx="2">
                  <c:v>Punjab</c:v>
                </c:pt>
                <c:pt idx="3">
                  <c:v>Sindh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Balochistan</c:v>
                </c:pt>
                <c:pt idx="1">
                  <c:v>KPK</c:v>
                </c:pt>
                <c:pt idx="2">
                  <c:v>Punjab</c:v>
                </c:pt>
                <c:pt idx="3">
                  <c:v>Sindh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10"/>
        <c:overlap val="100"/>
        <c:axId val="317978600"/>
        <c:axId val="318722264"/>
      </c:barChart>
      <c:catAx>
        <c:axId val="317978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722264"/>
        <c:crosses val="autoZero"/>
        <c:auto val="1"/>
        <c:lblAlgn val="ctr"/>
        <c:lblOffset val="100"/>
      </c:catAx>
      <c:valAx>
        <c:axId val="318722264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31797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325832598499579"/>
          <c:y val="0.054266315146284"/>
          <c:w val="0.957641762195055"/>
          <c:h val="0.819027494346526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Lbls>
            <c:dLbl>
              <c:idx val="0"/>
              <c:layout>
                <c:manualLayout>
                  <c:x val="-0.00505033129238254"/>
                  <c:y val="-0.144472532294401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760933427666632"/>
                  <c:y val="-0.24784422433225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846484913079279"/>
                  <c:y val="-0.12074276471707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238598019689044"/>
                  <c:y val="-0.02175972274025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00636061443821"/>
                      <c:h val="0.17023125687309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Balochistan</c:v>
                </c:pt>
                <c:pt idx="1">
                  <c:v>KPK</c:v>
                </c:pt>
                <c:pt idx="2">
                  <c:v>Punjab</c:v>
                </c:pt>
                <c:pt idx="3">
                  <c:v>Sindh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0.62</c:v>
                </c:pt>
                <c:pt idx="2">
                  <c:v>0.38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Balochistan</c:v>
                </c:pt>
                <c:pt idx="1">
                  <c:v>KPK</c:v>
                </c:pt>
                <c:pt idx="2">
                  <c:v>Punjab</c:v>
                </c:pt>
                <c:pt idx="3">
                  <c:v>Sindh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Balochistan</c:v>
                </c:pt>
                <c:pt idx="1">
                  <c:v>KPK</c:v>
                </c:pt>
                <c:pt idx="2">
                  <c:v>Punjab</c:v>
                </c:pt>
                <c:pt idx="3">
                  <c:v>Sindh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10"/>
        <c:overlap val="100"/>
        <c:axId val="599677224"/>
        <c:axId val="599680840"/>
      </c:barChart>
      <c:catAx>
        <c:axId val="599677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80840"/>
        <c:crosses val="autoZero"/>
        <c:auto val="1"/>
        <c:lblAlgn val="ctr"/>
        <c:lblOffset val="100"/>
      </c:catAx>
      <c:valAx>
        <c:axId val="599680840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59967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tint val="95000"/>
                      <a:shade val="70000"/>
                      <a:satMod val="15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4800000"/>
                </a:lightRig>
              </a:scene3d>
              <a:sp3d prstMaterial="matte">
                <a:bevelT w="63500" h="50800" prst="angle"/>
              </a:sp3d>
            </c:spPr>
          </c:dPt>
          <c:dLbls>
            <c:dLbl>
              <c:idx val="0"/>
              <c:layout>
                <c:manualLayout>
                  <c:x val="-0.0114956218160788"/>
                  <c:y val="-0.02239944029928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553607036491961"/>
                  <c:y val="-0.1083724458881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0728094023191246"/>
                      <c:h val="0.087306485660730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00903454380305158"/>
                  <c:y val="-0.267416219931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0557531942489497"/>
                  <c:y val="-0.2147465611160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Balochistan</c:v>
                </c:pt>
                <c:pt idx="1">
                  <c:v>KPK</c:v>
                </c:pt>
                <c:pt idx="2">
                  <c:v>Punjab</c:v>
                </c:pt>
                <c:pt idx="3">
                  <c:v>Sindh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0.01</c:v>
                </c:pt>
                <c:pt idx="2">
                  <c:v>0.12</c:v>
                </c:pt>
                <c:pt idx="3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Balochistan</c:v>
                </c:pt>
                <c:pt idx="1">
                  <c:v>KPK</c:v>
                </c:pt>
                <c:pt idx="2">
                  <c:v>Punjab</c:v>
                </c:pt>
                <c:pt idx="3">
                  <c:v>Sindh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Balochistan</c:v>
                </c:pt>
                <c:pt idx="1">
                  <c:v>KPK</c:v>
                </c:pt>
                <c:pt idx="2">
                  <c:v>Punjab</c:v>
                </c:pt>
                <c:pt idx="3">
                  <c:v>Sindh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10"/>
        <c:overlap val="100"/>
        <c:axId val="378074568"/>
        <c:axId val="317929560"/>
      </c:barChart>
      <c:catAx>
        <c:axId val="378074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929560"/>
        <c:crosses val="autoZero"/>
        <c:auto val="1"/>
        <c:lblAlgn val="ctr"/>
        <c:lblOffset val="100"/>
      </c:catAx>
      <c:valAx>
        <c:axId val="317929560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37807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80423-54E2-9149-B3F0-013C5C8EC7FF}" type="datetimeFigureOut">
              <a:rPr lang="en-US" smtClean="0"/>
              <a:pPr/>
              <a:t>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051D3-FE5E-7545-B72C-4E5817C7F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91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981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02238" y="1576388"/>
            <a:ext cx="6359525" cy="37004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670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273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76675" y="2133600"/>
            <a:ext cx="2205038" cy="22050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169878" y="2133600"/>
            <a:ext cx="2205038" cy="22050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463239" y="2133600"/>
            <a:ext cx="2205038" cy="22050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67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 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523999" y="3429000"/>
            <a:ext cx="2144233" cy="24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3859618" y="3429000"/>
            <a:ext cx="2144233" cy="24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6195236" y="3429000"/>
            <a:ext cx="2144233" cy="24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8530854" y="3429000"/>
            <a:ext cx="2144233" cy="24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524000" y="2133600"/>
            <a:ext cx="2144713" cy="1295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3859377" y="2133600"/>
            <a:ext cx="2144713" cy="1295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6194754" y="2133600"/>
            <a:ext cx="2144713" cy="1295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530613" y="2133600"/>
            <a:ext cx="2144713" cy="1295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690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ingle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5875" y="2854112"/>
            <a:ext cx="2432050" cy="2185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447163" y="2854112"/>
            <a:ext cx="2432050" cy="2185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879784" y="2854112"/>
            <a:ext cx="2432050" cy="2185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310501" y="2854112"/>
            <a:ext cx="2432050" cy="2185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759950" y="2854112"/>
            <a:ext cx="2432050" cy="2185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466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78056" y="0"/>
            <a:ext cx="2753832" cy="3429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7842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931150" y="0"/>
            <a:ext cx="426085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2763838" y="3429000"/>
            <a:ext cx="5167312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2763838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7931150" y="3429000"/>
            <a:ext cx="426085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054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hree Produ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016375" y="2420938"/>
            <a:ext cx="2193925" cy="2735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244318" y="2420938"/>
            <a:ext cx="2193925" cy="2735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471717" y="2420938"/>
            <a:ext cx="2193925" cy="2735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554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243522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434487" y="3429000"/>
            <a:ext cx="3661513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296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786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628" t="-719" r="746" b="20636"/>
          <a:stretch/>
        </p:blipFill>
        <p:spPr>
          <a:xfrm flipH="1">
            <a:off x="-1" y="0"/>
            <a:ext cx="12201540" cy="68508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4367" y="-15403"/>
            <a:ext cx="10967632" cy="6866259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"/>
            <a:ext cx="12192001" cy="832756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72" y="0"/>
            <a:ext cx="1224367" cy="686626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16829" y="4904444"/>
            <a:ext cx="61250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SPEAKER: </a:t>
            </a:r>
            <a:r>
              <a:rPr lang="en-US" b="1" dirty="0" err="1" smtClean="0">
                <a:solidFill>
                  <a:schemeClr val="bg1"/>
                </a:solidFill>
              </a:rPr>
              <a:t>Andleeb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Abbas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DISCUSSANT: </a:t>
            </a:r>
            <a:r>
              <a:rPr lang="en-US" b="1" dirty="0" err="1" smtClean="0">
                <a:solidFill>
                  <a:schemeClr val="bg1"/>
                </a:solidFill>
              </a:rPr>
              <a:t>Zahid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Hasnain</a:t>
            </a:r>
            <a:r>
              <a:rPr lang="en-US" b="1" smtClean="0">
                <a:solidFill>
                  <a:schemeClr val="bg1"/>
                </a:solidFill>
              </a:rPr>
              <a:t> (World Bank)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Wednesday, January 18, 2017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12:30 – 2:00 PM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IMF HQ2-10-073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11508" y="1125675"/>
            <a:ext cx="4194874" cy="529078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885705" y="1823739"/>
            <a:ext cx="7405252" cy="2484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srgbClr val="FFC000"/>
                </a:solidFill>
                <a:ea typeface="Adobe Naskh Medium" charset="0"/>
                <a:cs typeface="Adobe Naskh Medium" charset="0"/>
              </a:rPr>
              <a:t> </a:t>
            </a:r>
            <a:r>
              <a:rPr lang="en-US" sz="4400" i="1" dirty="0" smtClean="0">
                <a:solidFill>
                  <a:srgbClr val="FFC000"/>
                </a:solidFill>
                <a:ea typeface="Adobe Naskh Medium" charset="0"/>
                <a:cs typeface="Adobe Naskh Medium" charset="0"/>
              </a:rPr>
              <a:t>Slaying the Hydra: </a:t>
            </a:r>
            <a:r>
              <a:rPr lang="en-US" sz="4400" i="1" dirty="0" smtClean="0">
                <a:solidFill>
                  <a:schemeClr val="bg1"/>
                </a:solidFill>
                <a:ea typeface="Adobe Naskh Medium" charset="0"/>
                <a:cs typeface="Adobe Naskh Medium" charset="0"/>
              </a:rPr>
              <a:t>Against Gradualism and Toward a Comprehensive Framework to Defeat Corruption in</a:t>
            </a:r>
            <a:r>
              <a:rPr lang="en-US" sz="4400" i="1" baseline="30000" dirty="0" smtClean="0">
                <a:solidFill>
                  <a:schemeClr val="bg1"/>
                </a:solidFill>
                <a:ea typeface="Adobe Naskh Medium" charset="0"/>
                <a:cs typeface="Adobe Naskh Medium" charset="0"/>
              </a:rPr>
              <a:t> </a:t>
            </a:r>
            <a:r>
              <a:rPr lang="en-US" sz="4400" i="1" dirty="0" smtClean="0">
                <a:solidFill>
                  <a:schemeClr val="bg1"/>
                </a:solidFill>
                <a:ea typeface="Adobe Naskh Medium" charset="0"/>
                <a:cs typeface="Adobe Naskh Medium" charset="0"/>
              </a:rPr>
              <a:t> Pakistan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613702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-1"/>
            <a:ext cx="12192000" cy="1867547"/>
          </a:xfr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1" cy="1867547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63038" y="169863"/>
            <a:ext cx="10728961" cy="1336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0549" y="2664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80586" y="2295153"/>
            <a:ext cx="267252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Nawaz Sharif</a:t>
            </a: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1981- Finance Minister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1985- Chief Minister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1991- Prime Minister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41506" y="2260862"/>
            <a:ext cx="263602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Ittefaq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 Group</a:t>
            </a: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1981- 1 Factory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1985- 9 Factories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1993- 30 plus business 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087362" y="2230084"/>
            <a:ext cx="2010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Pakistan GDP </a:t>
            </a:r>
          </a:p>
          <a:p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Growth Rate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1981- 6.8%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1993- 2.097%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  </a:t>
            </a:r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2034367" y="3849239"/>
            <a:ext cx="1294616" cy="2402981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+</a:t>
            </a:r>
            <a:endParaRPr lang="en-US" sz="8000" b="1" dirty="0"/>
          </a:p>
        </p:txBody>
      </p:sp>
      <p:sp>
        <p:nvSpPr>
          <p:cNvPr id="18" name="Up Arrow 17"/>
          <p:cNvSpPr/>
          <p:nvPr/>
        </p:nvSpPr>
        <p:spPr>
          <a:xfrm>
            <a:off x="5172271" y="3850458"/>
            <a:ext cx="1294616" cy="2402981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+</a:t>
            </a:r>
          </a:p>
        </p:txBody>
      </p:sp>
      <p:sp>
        <p:nvSpPr>
          <p:cNvPr id="19" name="Up Arrow 18"/>
          <p:cNvSpPr/>
          <p:nvPr/>
        </p:nvSpPr>
        <p:spPr>
          <a:xfrm rot="10800000">
            <a:off x="8283795" y="3875116"/>
            <a:ext cx="1294616" cy="2402981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-</a:t>
            </a:r>
            <a:endParaRPr lang="en-US" sz="80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43263" y="187168"/>
            <a:ext cx="109487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COUNTER-ARGUMENT: The rot is deeper and the stakes are higher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74844" y="5577170"/>
            <a:ext cx="22359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Baker, Raymond. 2005. Capitalism's Achilles Heel. New York, NY: Wiley (for linkages of Sharif and </a:t>
            </a:r>
            <a:r>
              <a:rPr lang="en-US" sz="1000" dirty="0" err="1"/>
              <a:t>Ittefaq</a:t>
            </a:r>
            <a:r>
              <a:rPr lang="en-US" sz="1000" dirty="0"/>
              <a:t> growth); Pakistan Economic Survey figures for GDP growth rates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031548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-1"/>
            <a:ext cx="12192000" cy="1867547"/>
          </a:xfr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1" cy="1867547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63038" y="-30658"/>
            <a:ext cx="10728962" cy="18888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117136" y="3039077"/>
            <a:ext cx="1972749" cy="194798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13596" y="3055858"/>
            <a:ext cx="1972749" cy="194798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74426" y="3060310"/>
            <a:ext cx="1972749" cy="194798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985936" y="3052433"/>
            <a:ext cx="1972749" cy="194798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36357" y="2484272"/>
            <a:ext cx="107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SECP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9807" y="2501053"/>
            <a:ext cx="107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SBP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8307" y="2505505"/>
            <a:ext cx="107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AGPR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85936" y="2402677"/>
            <a:ext cx="171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Judicial Independence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9378" y="5270624"/>
            <a:ext cx="118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(2012-13)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9654" y="5262747"/>
            <a:ext cx="1179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(2016-17)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106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57064" y="5282953"/>
            <a:ext cx="116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(2012-13)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85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27764" y="5275076"/>
            <a:ext cx="117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(</a:t>
            </a:r>
            <a:r>
              <a:rPr lang="en-US" b="1" dirty="0" smtClean="0"/>
              <a:t>2016-17)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106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77770" y="5266172"/>
            <a:ext cx="119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(</a:t>
            </a:r>
            <a:r>
              <a:rPr lang="en-US" b="1" dirty="0" smtClean="0"/>
              <a:t>2012-13)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86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7624" y="5282953"/>
            <a:ext cx="119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(2016-17)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74994" y="5258295"/>
            <a:ext cx="118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(2012-13)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15154" y="5262747"/>
            <a:ext cx="122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(2016-17)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88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03158" y="164791"/>
            <a:ext cx="10988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COUNTER-ARGUMENT: The rot is deeper and the stakes are higher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25958" y="6439756"/>
            <a:ext cx="21499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Source: Global Competitiveness Index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01469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354" t="19080" r="25287" b="660"/>
          <a:stretch/>
        </p:blipFill>
        <p:spPr>
          <a:xfrm>
            <a:off x="-2" y="0"/>
            <a:ext cx="12192001" cy="6858000"/>
          </a:xfrm>
        </p:spPr>
      </p:pic>
      <p:sp>
        <p:nvSpPr>
          <p:cNvPr id="13" name="Rectangle 12"/>
          <p:cNvSpPr/>
          <p:nvPr/>
        </p:nvSpPr>
        <p:spPr>
          <a:xfrm>
            <a:off x="1224365" y="1317356"/>
            <a:ext cx="10967633" cy="55702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-1" y="1071"/>
            <a:ext cx="12192001" cy="1317356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765962" y="3274030"/>
            <a:ext cx="9140336" cy="828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There is no viable alternative.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9832" y="514145"/>
            <a:ext cx="8454324" cy="803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ARGUMENT #2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66617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 bwMode="auto">
          <a:xfrm>
            <a:off x="1224366" y="1867545"/>
            <a:ext cx="10967634" cy="499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-1"/>
            <a:ext cx="12192000" cy="1867547"/>
          </a:xfr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1" cy="1867547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alphaModFix amt="1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63038" y="246184"/>
            <a:ext cx="8431239" cy="16213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COUNTER-ARGUMENT: Three short years of shock and awe</a:t>
            </a:r>
            <a:endParaRPr lang="en-US" sz="4000" cap="all" spc="12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79835" y="4366436"/>
            <a:ext cx="7714442" cy="193182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Calibri"/>
                <a:cs typeface="Calibri"/>
              </a:rPr>
              <a:t>The KP Assembly during </a:t>
            </a:r>
            <a:r>
              <a:rPr lang="en-US" sz="4000" b="1" dirty="0" smtClean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br>
              <a:rPr lang="en-US" sz="4000" b="1" dirty="0" smtClean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4000" b="1" dirty="0" smtClean="0">
                <a:solidFill>
                  <a:srgbClr val="C00000"/>
                </a:solidFill>
                <a:latin typeface="Calibri"/>
                <a:cs typeface="Calibri"/>
              </a:rPr>
              <a:t>last 3.5 </a:t>
            </a:r>
            <a:r>
              <a:rPr lang="en-US" sz="4000" b="1" dirty="0">
                <a:solidFill>
                  <a:srgbClr val="C00000"/>
                </a:solidFill>
                <a:latin typeface="Calibri"/>
                <a:cs typeface="Calibri"/>
              </a:rPr>
              <a:t>years </a:t>
            </a:r>
            <a:r>
              <a:rPr lang="en-US" sz="4000" b="1">
                <a:solidFill>
                  <a:srgbClr val="C00000"/>
                </a:solidFill>
                <a:latin typeface="Calibri"/>
                <a:cs typeface="Calibri"/>
              </a:rPr>
              <a:t>enacted </a:t>
            </a:r>
            <a:r>
              <a:rPr lang="en-US" sz="4000" b="1" smtClean="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br>
              <a:rPr lang="en-US" sz="4000" b="1" smtClean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sz="4000" b="1" smtClean="0">
                <a:solidFill>
                  <a:srgbClr val="C00000"/>
                </a:solidFill>
                <a:latin typeface="Calibri"/>
                <a:cs typeface="Calibri"/>
              </a:rPr>
              <a:t>than </a:t>
            </a:r>
            <a:r>
              <a:rPr lang="en-US" sz="4000" b="1" dirty="0" smtClean="0">
                <a:solidFill>
                  <a:srgbClr val="C00000"/>
                </a:solidFill>
                <a:latin typeface="Calibri"/>
                <a:cs typeface="Calibri"/>
              </a:rPr>
              <a:t>133 bills and 119 acts.</a:t>
            </a:r>
            <a:endParaRPr lang="en-US" sz="4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90393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-1"/>
            <a:ext cx="12192000" cy="1867547"/>
          </a:xfr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1" cy="1867547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63038" y="246184"/>
            <a:ext cx="10471054" cy="16213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2128" b="1" i="0" u="none" strike="noStrike" kern="1200" cap="all" spc="120" normalizeH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5000" cap="all" spc="120" dirty="0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Shock &amp; awe = BEST GOVERNED PROVINCE</a:t>
            </a:r>
            <a:endParaRPr lang="en-US" sz="5000" cap="all" spc="12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37789" y="2552487"/>
            <a:ext cx="3657600" cy="33758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With in 3.5 years KP has left all the provinces behind in terms of quality of governance.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Governance in KP rated most positively in PILDAT governance poll held in Oct 2016. </a:t>
            </a:r>
            <a:endParaRPr lang="en-US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9215"/>
          <a:stretch/>
        </p:blipFill>
        <p:spPr>
          <a:xfrm>
            <a:off x="5916693" y="2113729"/>
            <a:ext cx="5771200" cy="446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4443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-1"/>
            <a:ext cx="12192000" cy="1867547"/>
          </a:xfr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1" cy="1867547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63038" y="246184"/>
            <a:ext cx="10471054" cy="16213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2128" b="1" i="0" u="none" strike="noStrike" kern="1200" cap="all" spc="120" normalizeH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cap="all" spc="120" dirty="0" smtClean="0">
                <a:solidFill>
                  <a:schemeClr val="bg1"/>
                </a:solidFill>
                <a:latin typeface="Corbel"/>
                <a:cs typeface="Corbel"/>
              </a:rPr>
              <a:t>SHOCK AND AWE = HIGHEST GDP GROWTH</a:t>
            </a:r>
            <a:endParaRPr lang="en-US" sz="3200" b="1" cap="all" spc="12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9786716"/>
              </p:ext>
            </p:extLst>
          </p:nvPr>
        </p:nvGraphicFramePr>
        <p:xfrm>
          <a:off x="1600200" y="2055449"/>
          <a:ext cx="9993085" cy="436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615770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-1"/>
            <a:ext cx="12192000" cy="1867547"/>
          </a:xfr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1" cy="1867547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72657" y="328227"/>
            <a:ext cx="10471054" cy="15393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SHOCK AND AWE = BEST </a:t>
            </a:r>
            <a:r>
              <a:rPr lang="en-US" sz="4800" b="1" cap="all" spc="120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orbel"/>
                <a:cs typeface="Corbel"/>
              </a:rPr>
              <a:t>Law </a:t>
            </a:r>
            <a:r>
              <a:rPr lang="en-US" sz="4800" b="1" cap="all" spc="120" dirty="0">
                <a:solidFill>
                  <a:prstClr val="white">
                    <a:lumMod val="65000"/>
                    <a:lumOff val="35000"/>
                  </a:prstClr>
                </a:solidFill>
                <a:latin typeface="Corbel"/>
                <a:cs typeface="Corbel"/>
              </a:rPr>
              <a:t>&amp; order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387170"/>
              </p:ext>
            </p:extLst>
          </p:nvPr>
        </p:nvGraphicFramePr>
        <p:xfrm>
          <a:off x="321972" y="758808"/>
          <a:ext cx="7633741" cy="450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1034785"/>
              </p:ext>
            </p:extLst>
          </p:nvPr>
        </p:nvGraphicFramePr>
        <p:xfrm>
          <a:off x="1546340" y="2120201"/>
          <a:ext cx="10218054" cy="428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7"/>
          <p:cNvSpPr/>
          <p:nvPr/>
        </p:nvSpPr>
        <p:spPr>
          <a:xfrm>
            <a:off x="10792547" y="6185141"/>
            <a:ext cx="1151164" cy="472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900" dirty="0">
                <a:solidFill>
                  <a:srgbClr val="FF0000"/>
                </a:solidFill>
                <a:latin typeface="Calibri" panose="020F0502020204030204" pitchFamily="34" charset="0"/>
              </a:rPr>
              <a:t>PILDAT Governance </a:t>
            </a:r>
            <a:r>
              <a:rPr lang="en-US" sz="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Poll 2015</a:t>
            </a:r>
            <a:endParaRPr lang="en-US" sz="9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563488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-1"/>
            <a:ext cx="12192000" cy="1867547"/>
          </a:xfr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1" cy="1867547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72656" y="515815"/>
            <a:ext cx="10719343" cy="1351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SHOCK AND AWE: </a:t>
            </a:r>
            <a:r>
              <a:rPr lang="en-US" sz="4200" b="1" cap="all" spc="120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orbel"/>
                <a:cs typeface="Corbel"/>
              </a:rPr>
              <a:t>ANTI-CORRUPTION</a:t>
            </a:r>
            <a:endParaRPr lang="en-US" sz="4200" b="1" cap="all" spc="120" dirty="0">
              <a:solidFill>
                <a:prstClr val="white">
                  <a:lumMod val="65000"/>
                  <a:lumOff val="35000"/>
                </a:prstClr>
              </a:solidFill>
              <a:latin typeface="Corbel"/>
              <a:cs typeface="Corbel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4558113"/>
              </p:ext>
            </p:extLst>
          </p:nvPr>
        </p:nvGraphicFramePr>
        <p:xfrm>
          <a:off x="1472656" y="1867546"/>
          <a:ext cx="10169615" cy="4362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10824372" y="6147624"/>
            <a:ext cx="1151164" cy="472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900" dirty="0">
                <a:solidFill>
                  <a:srgbClr val="FF0000"/>
                </a:solidFill>
                <a:latin typeface="Calibri" panose="020F0502020204030204" pitchFamily="34" charset="0"/>
              </a:rPr>
              <a:t>PILDAT Governance </a:t>
            </a:r>
            <a:r>
              <a:rPr lang="en-US" sz="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Poll  2016</a:t>
            </a:r>
            <a:endParaRPr lang="en-US" sz="9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737291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-1"/>
            <a:ext cx="12192000" cy="1867547"/>
          </a:xfr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1" cy="1867547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63039" y="257906"/>
            <a:ext cx="10719343" cy="1351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cap="all" spc="120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Corbel"/>
                <a:cs typeface="Corbel"/>
              </a:rPr>
              <a:t>SHOCK &amp; AWE = LOWEST BRIBERY &amp; CORRUPTION</a:t>
            </a:r>
            <a:endParaRPr lang="en-US" sz="4200" b="1" cap="all" spc="120" dirty="0">
              <a:solidFill>
                <a:prstClr val="white">
                  <a:lumMod val="65000"/>
                  <a:lumOff val="35000"/>
                </a:prstClr>
              </a:solidFill>
              <a:latin typeface="Corbel"/>
              <a:cs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00926" y="6200778"/>
            <a:ext cx="1151164" cy="472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F</a:t>
            </a:r>
            <a:r>
              <a:rPr lang="en-US" sz="900" dirty="0" smtClean="0">
                <a:solidFill>
                  <a:srgbClr val="FF0000"/>
                </a:solidFill>
              </a:rPr>
              <a:t>AFEN  survey </a:t>
            </a:r>
            <a:r>
              <a:rPr lang="en-US" sz="900" dirty="0">
                <a:solidFill>
                  <a:srgbClr val="FF0000"/>
                </a:solidFill>
              </a:rPr>
              <a:t>in February 2016</a:t>
            </a:r>
            <a:endParaRPr lang="en-US" sz="9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5614093"/>
              </p:ext>
            </p:extLst>
          </p:nvPr>
        </p:nvGraphicFramePr>
        <p:xfrm>
          <a:off x="1632857" y="1949586"/>
          <a:ext cx="10319233" cy="45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486134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1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354" t="19080" r="25287" b="660"/>
          <a:stretch/>
        </p:blipFill>
        <p:spPr>
          <a:xfrm>
            <a:off x="-2" y="0"/>
            <a:ext cx="12192001" cy="6858000"/>
          </a:xfrm>
        </p:spPr>
      </p:pic>
      <p:sp>
        <p:nvSpPr>
          <p:cNvPr id="13" name="Rectangle 12"/>
          <p:cNvSpPr/>
          <p:nvPr/>
        </p:nvSpPr>
        <p:spPr>
          <a:xfrm>
            <a:off x="1224367" y="1317355"/>
            <a:ext cx="10967633" cy="5570205"/>
          </a:xfrm>
          <a:prstGeom prst="rect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-3" y="0"/>
            <a:ext cx="12192001" cy="1317356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709818" y="3117382"/>
            <a:ext cx="9213106" cy="160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But better the hydra you know. The alternative is risky.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9832" y="514145"/>
            <a:ext cx="8454324" cy="803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ARGUMENT #3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66617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354" t="19080" r="25287" b="660"/>
          <a:stretch/>
        </p:blipFill>
        <p:spPr>
          <a:xfrm>
            <a:off x="-2" y="0"/>
            <a:ext cx="12192001" cy="6858000"/>
          </a:xfrm>
        </p:spPr>
      </p:pic>
      <p:sp>
        <p:nvSpPr>
          <p:cNvPr id="4" name="Rectangle 3"/>
          <p:cNvSpPr/>
          <p:nvPr/>
        </p:nvSpPr>
        <p:spPr>
          <a:xfrm>
            <a:off x="1224367" y="832757"/>
            <a:ext cx="10967633" cy="6054804"/>
          </a:xfrm>
          <a:prstGeom prst="rect">
            <a:avLst/>
          </a:prstGeom>
          <a:solidFill>
            <a:schemeClr val="accent6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"/>
            <a:ext cx="12192001" cy="832756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24367" cy="686626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39695" y="2883001"/>
            <a:ext cx="6501537" cy="27406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Confronting the hydra</a:t>
            </a:r>
          </a:p>
          <a:p>
            <a:pPr>
              <a:buFont typeface="Arial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Three arguments</a:t>
            </a:r>
          </a:p>
          <a:p>
            <a:pPr>
              <a:buFont typeface="Arial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War-gaming the future</a:t>
            </a:r>
          </a:p>
          <a:p>
            <a:pPr>
              <a:buFont typeface="Arial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Slaying the hydra</a:t>
            </a:r>
            <a:endParaRPr lang="en-US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39695" y="2067140"/>
            <a:ext cx="3498045" cy="803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C000"/>
                </a:solidFill>
              </a:rPr>
              <a:t>AGENDA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675072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745" r="4861" b="745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Rectangle 3"/>
          <p:cNvSpPr/>
          <p:nvPr/>
        </p:nvSpPr>
        <p:spPr>
          <a:xfrm>
            <a:off x="1189842" y="-15"/>
            <a:ext cx="10985533" cy="6858016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49832" y="1776588"/>
            <a:ext cx="5819612" cy="3297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53422" y="843301"/>
            <a:ext cx="3741369" cy="3840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COUNTER-ARGUMENT: </a:t>
            </a:r>
            <a:r>
              <a:rPr lang="en-US" dirty="0" smtClean="0">
                <a:solidFill>
                  <a:schemeClr val="bg1"/>
                </a:solidFill>
              </a:rPr>
              <a:t>Risk is what we have right 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7" y="-8"/>
            <a:ext cx="1181985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50680" y="6403171"/>
            <a:ext cx="1718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Source: OECD, February 2016</a:t>
            </a:r>
          </a:p>
        </p:txBody>
      </p:sp>
      <p:sp>
        <p:nvSpPr>
          <p:cNvPr id="5" name="Oval 4"/>
          <p:cNvSpPr/>
          <p:nvPr/>
        </p:nvSpPr>
        <p:spPr>
          <a:xfrm>
            <a:off x="6705064" y="956362"/>
            <a:ext cx="2676698" cy="2676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871172" y="1547246"/>
            <a:ext cx="2385445" cy="13732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Corruption and poor governance undermine the fight against terrorism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004464" y="2455789"/>
            <a:ext cx="2676698" cy="2676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186039" y="3343908"/>
            <a:ext cx="2385445" cy="10317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Corruption facilitates terrorist attacks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68209" y="4069078"/>
            <a:ext cx="2676698" cy="2676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949784" y="4840610"/>
            <a:ext cx="2385445" cy="13260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Corruption and terrorism financing share methods to hide money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09902" y="2556642"/>
            <a:ext cx="2676698" cy="2676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691477" y="3593544"/>
            <a:ext cx="2385445" cy="669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Corruption helps terrorist funding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328765" y="430740"/>
            <a:ext cx="5980892" cy="403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The connections between corruption </a:t>
            </a:r>
            <a:r>
              <a:rPr lang="en-US" sz="2200" b="1" smtClean="0">
                <a:solidFill>
                  <a:schemeClr val="bg1"/>
                </a:solidFill>
              </a:rPr>
              <a:t>and terrorism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66617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24367" y="1382902"/>
            <a:ext cx="10967634" cy="5429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12192001" cy="1447797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5404"/>
            <a:ext cx="1224367" cy="6881664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63039" y="478586"/>
            <a:ext cx="10728961" cy="720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2128" b="1" i="0" u="none" strike="noStrike" kern="1200" cap="all" spc="120" normalizeH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5600" cap="all" spc="120" dirty="0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RISK IS WHAT WE HAVE NOW</a:t>
            </a:r>
            <a:endParaRPr lang="en-US" sz="5600" cap="all" spc="120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24211" y="4078353"/>
            <a:ext cx="2633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PEOPLE OF PAKISTAN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506732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67546"/>
            <a:ext cx="5861538" cy="49904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-1"/>
            <a:ext cx="12192000" cy="1867547"/>
          </a:xfrm>
        </p:spPr>
      </p:pic>
      <p:grpSp>
        <p:nvGrpSpPr>
          <p:cNvPr id="5" name="Group 6"/>
          <p:cNvGrpSpPr/>
          <p:nvPr/>
        </p:nvGrpSpPr>
        <p:grpSpPr>
          <a:xfrm>
            <a:off x="0" y="0"/>
            <a:ext cx="12192001" cy="1867547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84763" y="562708"/>
            <a:ext cx="10259657" cy="9964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2128" b="1" i="0" u="none" strike="noStrike" kern="1200" cap="all" spc="120" normalizeH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5600" b="1" cap="all" spc="120" dirty="0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WAR-GAMING THE FUTURE</a:t>
            </a:r>
            <a:endParaRPr lang="en-US" sz="5600" b="1" cap="all" spc="120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30832" y="2709767"/>
            <a:ext cx="2479803" cy="32055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"In the history of the world, no one has ever washed a rented car"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– Larry Summers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06319" y="1867546"/>
            <a:ext cx="7485681" cy="49904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380552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0"/>
            <a:ext cx="12192000" cy="1317356"/>
          </a:xfr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1" cy="1317356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1549832" y="514145"/>
            <a:ext cx="8454324" cy="803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WAR-GAMING THE FUTURE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48734" y="1317356"/>
            <a:ext cx="8310966" cy="55406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62244" y="652865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/>
              <a:t>Source: Cohen, S. </a:t>
            </a:r>
            <a:r>
              <a:rPr lang="en-US" sz="1000" dirty="0"/>
              <a:t>2004. The Idea of Pakistan. Washington, DC: The Brookings Institution, p. 310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72569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745" r="4861" b="74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0" y="0"/>
            <a:ext cx="12209900" cy="1317356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9832" y="514145"/>
            <a:ext cx="8454324" cy="803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SLAYING THE HYDRA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24367" y="1317356"/>
            <a:ext cx="10985533" cy="5540644"/>
          </a:xfrm>
          <a:prstGeom prst="rect">
            <a:avLst/>
          </a:prstGeom>
          <a:solidFill>
            <a:schemeClr val="accent6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49832" y="1831501"/>
            <a:ext cx="97110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Think relationships – </a:t>
            </a:r>
            <a:r>
              <a:rPr lang="en-US" sz="3600" smtClean="0">
                <a:solidFill>
                  <a:schemeClr val="bg1"/>
                </a:solidFill>
              </a:rPr>
              <a:t>not just transactions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Cross-check and verify data, especially key performance indicators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Focus on purpose, not just process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Insist on accountability &amp; reform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Expand thinking to human development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72569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2" y="-15404"/>
            <a:ext cx="12192003" cy="6873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9448" y="4140294"/>
            <a:ext cx="215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PEOPLE OF PAKISTAN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"/>
            <a:ext cx="12192001" cy="581890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5404"/>
            <a:ext cx="1224367" cy="6881664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550" y="6302830"/>
            <a:ext cx="2712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</a:rPr>
              <a:t>THE INTERNATIONAL COMMUNITY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12192001" cy="956738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2128" b="1" i="0" u="none" strike="noStrike" kern="1200" cap="all" spc="120" normalizeH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4400" cap="all" spc="120" dirty="0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          </a:t>
            </a:r>
            <a:r>
              <a:rPr lang="en-US" sz="5400" cap="all" spc="120" dirty="0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SLAYING </a:t>
            </a:r>
            <a:r>
              <a:rPr lang="en-US" sz="5400" cap="all" spc="120" dirty="0" smtClean="0">
                <a:solidFill>
                  <a:prstClr val="white">
                    <a:lumMod val="65000"/>
                    <a:lumOff val="35000"/>
                  </a:prstClr>
                </a:solidFill>
              </a:rPr>
              <a:t>THE HYDRA</a:t>
            </a:r>
            <a:endParaRPr lang="en-US" sz="5400" cap="all" spc="120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955900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761999"/>
            <a:ext cx="12192000" cy="60960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849471" y="1317356"/>
            <a:ext cx="6342527" cy="5540644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0"/>
            <a:ext cx="12192000" cy="1317356"/>
          </a:xfrm>
        </p:spPr>
      </p:pic>
      <p:grpSp>
        <p:nvGrpSpPr>
          <p:cNvPr id="2" name="Group 6"/>
          <p:cNvGrpSpPr/>
          <p:nvPr/>
        </p:nvGrpSpPr>
        <p:grpSpPr>
          <a:xfrm>
            <a:off x="0" y="0"/>
            <a:ext cx="12192001" cy="1317356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5849471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279604"/>
            <a:ext cx="12192000" cy="7008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CONFRONTING THE HYDRA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176" y="1198948"/>
            <a:ext cx="5840608" cy="5659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bg1"/>
                </a:solidFill>
              </a:rPr>
              <a:t>Congress has appropriated more than $33 billion to Pakistan since 2002. </a:t>
            </a:r>
            <a:r>
              <a:rPr lang="en-US" sz="1800" i="1" dirty="0" smtClean="0">
                <a:solidFill>
                  <a:schemeClr val="bg1"/>
                </a:solidFill>
              </a:rPr>
              <a:t>(General Accounting Office)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Of the $920 million in military support in 2008 alone, only $300 million reached the military. The great majority unaccounted for. </a:t>
            </a:r>
            <a:r>
              <a:rPr lang="en-US" sz="1800" i="1" dirty="0" smtClean="0">
                <a:solidFill>
                  <a:schemeClr val="bg1"/>
                </a:solidFill>
              </a:rPr>
              <a:t>(The Atlantic Council)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Kerry-Lugar-Berman bill tripled US aid to Pakistan to $7.5 billion (2010-2014). </a:t>
            </a:r>
            <a:r>
              <a:rPr lang="en-US" sz="1800" i="1" dirty="0" smtClean="0">
                <a:solidFill>
                  <a:schemeClr val="bg1"/>
                </a:solidFill>
              </a:rPr>
              <a:t>(Center for Global Development)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CPEC = ~USD 46 billion. </a:t>
            </a:r>
            <a:r>
              <a:rPr lang="en-US" sz="1800" i="1" dirty="0" smtClean="0">
                <a:solidFill>
                  <a:schemeClr val="bg1"/>
                </a:solidFill>
              </a:rPr>
              <a:t>(estimate reported by Reuters, August 5 2016)</a:t>
            </a:r>
            <a:endParaRPr lang="en-US" sz="1800" i="1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Country-reported </a:t>
            </a:r>
            <a:r>
              <a:rPr lang="en-US" sz="2600" dirty="0" err="1" smtClean="0">
                <a:solidFill>
                  <a:schemeClr val="bg1"/>
                </a:solidFill>
              </a:rPr>
              <a:t>KPIs</a:t>
            </a:r>
            <a:r>
              <a:rPr lang="en-US" sz="2600" dirty="0" smtClean="0">
                <a:solidFill>
                  <a:schemeClr val="bg1"/>
                </a:solidFill>
              </a:rPr>
              <a:t> questionable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210407" y="5075699"/>
            <a:ext cx="829235" cy="4078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TAX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02669" y="4421675"/>
            <a:ext cx="1246094" cy="4400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LOANS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944828" y="5560907"/>
            <a:ext cx="790487" cy="5266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AID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66617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91" t="1608" r="-44" b="19205"/>
          <a:stretch/>
        </p:blipFill>
        <p:spPr>
          <a:xfrm>
            <a:off x="1310641" y="1849083"/>
            <a:ext cx="10881360" cy="5008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09997" y="1869749"/>
            <a:ext cx="8174861" cy="4998991"/>
          </a:xfrm>
          <a:prstGeom prst="rect">
            <a:avLst/>
          </a:prstGeom>
        </p:spPr>
      </p:pic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-1"/>
            <a:ext cx="12192000" cy="1867547"/>
          </a:xfrm>
        </p:spPr>
      </p:pic>
      <p:grpSp>
        <p:nvGrpSpPr>
          <p:cNvPr id="7" name="Group 6"/>
          <p:cNvGrpSpPr/>
          <p:nvPr/>
        </p:nvGrpSpPr>
        <p:grpSpPr>
          <a:xfrm>
            <a:off x="0" y="-1"/>
            <a:ext cx="12192001" cy="1867547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1481381" y="103085"/>
            <a:ext cx="10453605" cy="1075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CONFRONTING THE HYDRA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alphaModFix amt="1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5-Point Star 2"/>
          <p:cNvSpPr/>
          <p:nvPr/>
        </p:nvSpPr>
        <p:spPr>
          <a:xfrm>
            <a:off x="6180825" y="6359272"/>
            <a:ext cx="184023" cy="184023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3" idx="4"/>
          </p:cNvCxnSpPr>
          <p:nvPr/>
        </p:nvCxnSpPr>
        <p:spPr>
          <a:xfrm flipV="1">
            <a:off x="6364848" y="4158362"/>
            <a:ext cx="3763000" cy="22712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10219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-1"/>
            <a:ext cx="12192000" cy="1867547"/>
          </a:xfrm>
        </p:spPr>
      </p:pic>
      <p:grpSp>
        <p:nvGrpSpPr>
          <p:cNvPr id="2" name="Group 6"/>
          <p:cNvGrpSpPr/>
          <p:nvPr/>
        </p:nvGrpSpPr>
        <p:grpSpPr>
          <a:xfrm>
            <a:off x="0" y="0"/>
            <a:ext cx="12192001" cy="1867547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63038" y="169863"/>
            <a:ext cx="9427699" cy="1336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CONFRONTING THE HYDRA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0211" y="27113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94576" y="2144871"/>
            <a:ext cx="81006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CORRUPTION</a:t>
            </a:r>
            <a:endParaRPr lang="en-US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World </a:t>
            </a: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Economic Forum's Global Competitiveness 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2016 report identified </a:t>
            </a:r>
            <a:r>
              <a:rPr lang="en-US" sz="1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corruption </a:t>
            </a: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as the most </a:t>
            </a:r>
            <a:r>
              <a:rPr lang="en-US" sz="1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problematic factor </a:t>
            </a: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for doing </a:t>
            </a:r>
            <a:r>
              <a:rPr lang="en-US" sz="1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business</a:t>
            </a: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 in </a:t>
            </a:r>
            <a:r>
              <a:rPr lang="en-US" sz="1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Pakistan</a:t>
            </a:r>
            <a:endParaRPr lang="en-US" sz="1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endParaRPr lang="en-US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cs typeface="Century Gothic"/>
            </a:endParaRPr>
          </a:p>
          <a:p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91616" y="3344422"/>
            <a:ext cx="8337189" cy="301305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91616" y="3759341"/>
            <a:ext cx="8040115" cy="48083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247894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24367" y="1317356"/>
            <a:ext cx="10977172" cy="55406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628" t="-719" r="746" b="20636"/>
          <a:stretch/>
        </p:blipFill>
        <p:spPr>
          <a:xfrm flipH="1">
            <a:off x="-1" y="0"/>
            <a:ext cx="12201540" cy="6850856"/>
          </a:xfrm>
          <a:prstGeom prst="rect">
            <a:avLst/>
          </a:prstGeom>
        </p:spPr>
      </p:pic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0"/>
            <a:ext cx="12192000" cy="1317356"/>
          </a:xfrm>
        </p:spPr>
      </p:pic>
      <p:grpSp>
        <p:nvGrpSpPr>
          <p:cNvPr id="2" name="Group 6"/>
          <p:cNvGrpSpPr/>
          <p:nvPr/>
        </p:nvGrpSpPr>
        <p:grpSpPr>
          <a:xfrm>
            <a:off x="0" y="0"/>
            <a:ext cx="12192001" cy="1317356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993584" y="4591179"/>
            <a:ext cx="9947403" cy="140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Corruption is everywhere. It is all very unfortunate, but it is business as usual, and other countries manage despite it.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9832" y="514145"/>
            <a:ext cx="8454324" cy="803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ARGUMENT #1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66617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-1"/>
            <a:ext cx="12192000" cy="1867547"/>
          </a:xfrm>
        </p:spPr>
      </p:pic>
      <p:grpSp>
        <p:nvGrpSpPr>
          <p:cNvPr id="2" name="Group 6"/>
          <p:cNvGrpSpPr/>
          <p:nvPr/>
        </p:nvGrpSpPr>
        <p:grpSpPr>
          <a:xfrm>
            <a:off x="0" y="-1"/>
            <a:ext cx="12192001" cy="1867547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 amt="1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055" r="59090"/>
          <a:stretch/>
        </p:blipFill>
        <p:spPr>
          <a:xfrm flipH="1">
            <a:off x="-1" y="82041"/>
            <a:ext cx="2926080" cy="407632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463039" y="9766"/>
            <a:ext cx="10453605" cy="16305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COUNTER-ARGUMENT: This is a difference of kind as well as degree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4336" y="2121185"/>
            <a:ext cx="26176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Century Gothic"/>
            </a:endParaRPr>
          </a:p>
          <a:p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“</a:t>
            </a:r>
            <a:r>
              <a:rPr lang="en-US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Pakistan </a:t>
            </a:r>
            <a:r>
              <a:rPr lang="en-US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is </a:t>
            </a:r>
            <a:r>
              <a:rPr lang="en-US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the </a:t>
            </a:r>
            <a:r>
              <a:rPr lang="en-US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only economy </a:t>
            </a:r>
            <a:r>
              <a:rPr lang="en-US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that fails to improve its macroeconomic environment </a:t>
            </a:r>
            <a:r>
              <a:rPr lang="en-US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and health and </a:t>
            </a:r>
            <a:r>
              <a:rPr lang="en-US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primary education </a:t>
            </a:r>
            <a:r>
              <a:rPr lang="en-US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levels</a:t>
            </a:r>
            <a:r>
              <a:rPr lang="en-US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.</a:t>
            </a:r>
            <a:r>
              <a:rPr lang="en-US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 The </a:t>
            </a:r>
            <a:r>
              <a:rPr lang="en-US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country’s score is still below the 2007 level</a:t>
            </a:r>
            <a:r>
              <a:rPr lang="en-US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.”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289612" y="2595160"/>
            <a:ext cx="7902388" cy="28631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601313" y="6435340"/>
            <a:ext cx="33153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/>
              <a:t>World Economic Forum Global Competitiveness Index"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935405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0"/>
            <a:ext cx="12192000" cy="1317356"/>
          </a:xfrm>
        </p:spPr>
      </p:pic>
      <p:grpSp>
        <p:nvGrpSpPr>
          <p:cNvPr id="2" name="Group 6"/>
          <p:cNvGrpSpPr/>
          <p:nvPr/>
        </p:nvGrpSpPr>
        <p:grpSpPr>
          <a:xfrm>
            <a:off x="0" y="0"/>
            <a:ext cx="12192001" cy="1317356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-2513917" y="1969003"/>
            <a:ext cx="2188451" cy="27406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49832" y="59633"/>
            <a:ext cx="10642168" cy="8032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COUNTER-ARGUMENT: The rot is deeper and the stakes are higher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647241" y="1331002"/>
            <a:ext cx="3106726" cy="310672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93482" y="2135405"/>
            <a:ext cx="2393494" cy="21398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MEDIUM HDR (#110)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Geographically safe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Still problematic, but </a:t>
            </a:r>
            <a:r>
              <a:rPr lang="en-US" sz="1600" dirty="0" smtClean="0">
                <a:solidFill>
                  <a:schemeClr val="bg1"/>
                </a:solidFill>
              </a:rPr>
              <a:t>a</a:t>
            </a:r>
            <a:r>
              <a:rPr lang="en-US" sz="1600" dirty="0" smtClean="0">
                <a:solidFill>
                  <a:schemeClr val="bg1"/>
                </a:solidFill>
              </a:rPr>
              <a:t>ggressive anti-corruption commission (KPK) in place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No nuclear capability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94478" y="1390908"/>
            <a:ext cx="2218765" cy="807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INDONESIA (#88; 5.02%)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085274" y="891858"/>
            <a:ext cx="3106726" cy="310672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268723" y="1776153"/>
            <a:ext cx="2923277" cy="20338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MEDIUM HDR (116) 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Geographically safe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Institutional corruption but no evidence of personal financial criminality among top leadership 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No nuclear capability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9533232" y="999529"/>
            <a:ext cx="2218765" cy="621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VIETNAM (#112; 6.68%)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22346" y="3747530"/>
            <a:ext cx="3106726" cy="310672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557994" y="4792244"/>
            <a:ext cx="2428661" cy="20657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MEDIUM HDR (130)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No evidence of personal financial criminality among top leadership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Massive economy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No drafting into 9/11 wars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395118" y="3975514"/>
            <a:ext cx="2218765" cy="621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INDIA (#76; 7%)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131831" y="1996016"/>
            <a:ext cx="4324221" cy="432422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09772" y="3218406"/>
            <a:ext cx="3435382" cy="21398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LOW HDR (#147) 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All-pervasive corruption: top leadership, all institutions, daily life)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Unsafe neighborhood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Drafted into 9/11 wars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Nuclear capability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127905" y="2350153"/>
            <a:ext cx="2218765" cy="621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PAKISTAN (#117; 4.7%)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73272" y="5536275"/>
            <a:ext cx="1128029" cy="568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8941" y="5820743"/>
            <a:ext cx="23681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SOURCES: Transparency International (for corruption rankings); World Bank (for GDP growth); United Nations (for Human Development Report rankings)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66617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055763"/>
            <a:ext cx="12209618" cy="58022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5351929"/>
            <a:ext cx="12192000" cy="1506072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861" t="37682" r="4861" b="39132"/>
          <a:stretch/>
        </p:blipFill>
        <p:spPr>
          <a:xfrm>
            <a:off x="0" y="-1"/>
            <a:ext cx="12192000" cy="1867547"/>
          </a:xfr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1" cy="1867547"/>
            <a:chOff x="0" y="2169762"/>
            <a:chExt cx="12192001" cy="1317356"/>
          </a:xfrm>
        </p:grpSpPr>
        <p:sp>
          <p:nvSpPr>
            <p:cNvPr id="4" name="Rectangle 3"/>
            <p:cNvSpPr/>
            <p:nvPr/>
          </p:nvSpPr>
          <p:spPr>
            <a:xfrm>
              <a:off x="1224367" y="2169762"/>
              <a:ext cx="10967634" cy="1317356"/>
            </a:xfrm>
            <a:prstGeom prst="rect">
              <a:avLst/>
            </a:prstGeom>
            <a:solidFill>
              <a:schemeClr val="accent6">
                <a:lumMod val="75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169762"/>
              <a:ext cx="1224367" cy="1317356"/>
            </a:xfrm>
            <a:prstGeom prst="rect">
              <a:avLst/>
            </a:prstGeom>
            <a:solidFill>
              <a:srgbClr val="60919F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1481381" y="-11937"/>
            <a:ext cx="10453605" cy="1336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14982" y="2292877"/>
            <a:ext cx="7978370" cy="4681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entury Gothic"/>
              </a:rPr>
              <a:t>More than 400 Pakistanis are named in Panama Leaks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857011" y="4178911"/>
            <a:ext cx="1702344" cy="174333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cs typeface="Century Gothic"/>
              </a:rPr>
              <a:t>41</a:t>
            </a:r>
          </a:p>
        </p:txBody>
      </p:sp>
      <p:sp>
        <p:nvSpPr>
          <p:cNvPr id="17" name="Oval 16"/>
          <p:cNvSpPr/>
          <p:nvPr/>
        </p:nvSpPr>
        <p:spPr>
          <a:xfrm>
            <a:off x="8543650" y="4125686"/>
            <a:ext cx="1671985" cy="171224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cs typeface="Century Gothic"/>
              </a:rPr>
              <a:t>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24367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02473" y="4178910"/>
            <a:ext cx="1729186" cy="177081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cs typeface="Century Gothic"/>
              </a:rPr>
              <a:t>153</a:t>
            </a:r>
            <a:endParaRPr lang="en-US" sz="3200" dirty="0" smtClean="0">
              <a:solidFill>
                <a:schemeClr val="bg1"/>
              </a:solidFill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9327" y="6004431"/>
            <a:ext cx="3555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Century Gothic"/>
              </a:rPr>
              <a:t>companies owned by Pakistanis registered in British Virgin Island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5757581" y="5922242"/>
            <a:ext cx="1865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entury Gothic"/>
              </a:rPr>
              <a:t>companies are based in Panama</a:t>
            </a:r>
            <a:endParaRPr lang="en-US" dirty="0">
              <a:solidFill>
                <a:schemeClr val="bg1"/>
              </a:solidFill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6619" y="5922241"/>
            <a:ext cx="2784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Century Gothic"/>
              </a:rPr>
              <a:t>offshore accounts </a:t>
            </a:r>
            <a:r>
              <a:rPr lang="en-US">
                <a:solidFill>
                  <a:schemeClr val="bg1"/>
                </a:solidFill>
                <a:cs typeface="Century Gothic"/>
              </a:rPr>
              <a:t>revealed </a:t>
            </a:r>
            <a:r>
              <a:rPr lang="en-US" smtClean="0">
                <a:solidFill>
                  <a:schemeClr val="bg1"/>
                </a:solidFill>
                <a:cs typeface="Century Gothic"/>
              </a:rPr>
              <a:t>in Seychelles</a:t>
            </a:r>
            <a:endParaRPr lang="en-US" dirty="0">
              <a:solidFill>
                <a:schemeClr val="bg1"/>
              </a:solidFill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76421" y="160429"/>
            <a:ext cx="110155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COUNTER-ARGUMENT: The rot is deeper and the stakes are higher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670579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989</Words>
  <Application>Microsoft Macintosh PowerPoint</Application>
  <PresentationFormat>Custom</PresentationFormat>
  <Paragraphs>167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SimpleSmart</dc:creator>
  <cp:lastModifiedBy>Anne Folan</cp:lastModifiedBy>
  <cp:revision>383</cp:revision>
  <dcterms:created xsi:type="dcterms:W3CDTF">2017-01-18T02:24:09Z</dcterms:created>
  <dcterms:modified xsi:type="dcterms:W3CDTF">2017-01-18T05:37:17Z</dcterms:modified>
</cp:coreProperties>
</file>